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iker" charset="1" panose="00000500000000000000"/>
      <p:regular r:id="rId13"/>
    </p:embeddedFont>
    <p:embeddedFont>
      <p:font typeface="Open Sans Bold" charset="1" panose="00000000000000000000"/>
      <p:regular r:id="rId14"/>
    </p:embeddedFont>
    <p:embeddedFont>
      <p:font typeface="Open Sans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6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2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82387" y="3901123"/>
            <a:ext cx="14323226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Gliker"/>
              </a:rPr>
              <a:t>Agile and scrum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3E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4554" y="762440"/>
            <a:ext cx="7534037" cy="9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PROJECT TITLE: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8939" y="3250588"/>
            <a:ext cx="13924925" cy="600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Content:</a:t>
            </a: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Project Goal: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Develop a mobile app for personal finance management</a:t>
            </a: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Key Features: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Product catalog and search functionality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Shopping cart and checkout process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User account management and order history</a:t>
            </a: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Team Members: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Product Owner: Nancy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Scrum Master: Tim</a:t>
            </a:r>
          </a:p>
          <a:p>
            <a:pPr algn="l" marL="1241229" indent="-413743" lvl="2">
              <a:lnSpc>
                <a:spcPts val="4024"/>
              </a:lnSpc>
              <a:buFont typeface="Arial"/>
              <a:buChar char="⚬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Development Team: 5 Developers, 1 Designer, 1 QA Engineer</a:t>
            </a:r>
          </a:p>
          <a:p>
            <a:pPr algn="l">
              <a:lnSpc>
                <a:spcPts val="402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68939" y="2084892"/>
            <a:ext cx="16126244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33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DEVELOP AN E-COMMERCE WEBSITE FOR A RETAIL BUSINESS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097" y="2334866"/>
            <a:ext cx="16442086" cy="7070923"/>
            <a:chOff x="0" y="0"/>
            <a:chExt cx="21922781" cy="942789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56" t="0" r="1556" b="0"/>
            <a:stretch>
              <a:fillRect/>
            </a:stretch>
          </p:blipFill>
          <p:spPr>
            <a:xfrm flipH="false" flipV="false">
              <a:off x="0" y="0"/>
              <a:ext cx="21922781" cy="9427897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236360" y="2020541"/>
            <a:ext cx="1421257" cy="0"/>
          </a:xfrm>
          <a:prstGeom prst="line">
            <a:avLst/>
          </a:prstGeom>
          <a:ln cap="flat" w="38100">
            <a:solidFill>
              <a:srgbClr val="E69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801581" y="1000125"/>
            <a:ext cx="4290814" cy="70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"/>
              </a:rPr>
              <a:t>WORKFLOW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877" y="1785547"/>
            <a:ext cx="16659066" cy="807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Sprint Duration: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2 weeks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Planning Meeting: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Review project backlog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Prioritize tasks based on business value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Define Sprint Goal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Sprint Backlog: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Select user stories for the upcoming Sprint</a:t>
            </a:r>
          </a:p>
          <a:p>
            <a:pPr algn="l" marL="1549584" indent="-516528" lvl="2">
              <a:lnSpc>
                <a:spcPts val="5024"/>
              </a:lnSpc>
              <a:buFont typeface="Arial"/>
              <a:buChar char="⚬"/>
            </a:pPr>
            <a:r>
              <a:rPr lang="en-US" sz="3588">
                <a:solidFill>
                  <a:srgbClr val="FFFFFF"/>
                </a:solidFill>
                <a:latin typeface="Open Sans"/>
              </a:rPr>
              <a:t>Estimate effort using story points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723" y="0"/>
            <a:ext cx="18714290" cy="10287000"/>
          </a:xfrm>
          <a:custGeom>
            <a:avLst/>
            <a:gdLst/>
            <a:ahLst/>
            <a:cxnLst/>
            <a:rect r="r" b="b" t="t" l="l"/>
            <a:pathLst>
              <a:path h="10287000" w="18714290">
                <a:moveTo>
                  <a:pt x="0" y="0"/>
                </a:moveTo>
                <a:lnTo>
                  <a:pt x="18714290" y="0"/>
                </a:lnTo>
                <a:lnTo>
                  <a:pt x="18714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-10673" t="0" r="-83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52309" y="3367546"/>
            <a:ext cx="3561172" cy="4114800"/>
          </a:xfrm>
          <a:custGeom>
            <a:avLst/>
            <a:gdLst/>
            <a:ahLst/>
            <a:cxnLst/>
            <a:rect r="r" b="b" t="t" l="l"/>
            <a:pathLst>
              <a:path h="4114800" w="3561172">
                <a:moveTo>
                  <a:pt x="0" y="0"/>
                </a:moveTo>
                <a:lnTo>
                  <a:pt x="3561172" y="0"/>
                </a:lnTo>
                <a:lnTo>
                  <a:pt x="3561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4554" y="762440"/>
            <a:ext cx="7534037" cy="9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SPRINT PLANNING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7388" y="0"/>
            <a:ext cx="10449662" cy="10287000"/>
            <a:chOff x="0" y="0"/>
            <a:chExt cx="1393288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139" t="0" r="16139" b="0"/>
            <a:stretch>
              <a:fillRect/>
            </a:stretch>
          </p:blipFill>
          <p:spPr>
            <a:xfrm flipH="false" flipV="false">
              <a:off x="0" y="0"/>
              <a:ext cx="1393288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92023" y="1028700"/>
            <a:ext cx="6221121" cy="8957854"/>
            <a:chOff x="0" y="0"/>
            <a:chExt cx="8294827" cy="11943805"/>
          </a:xfrm>
        </p:grpSpPr>
        <p:sp>
          <p:nvSpPr>
            <p:cNvPr name="AutoShape 6" id="6"/>
            <p:cNvSpPr/>
            <p:nvPr/>
          </p:nvSpPr>
          <p:spPr>
            <a:xfrm>
              <a:off x="815459" y="2080914"/>
              <a:ext cx="1895009" cy="0"/>
            </a:xfrm>
            <a:prstGeom prst="line">
              <a:avLst/>
            </a:prstGeom>
            <a:ln cap="flat" w="50800">
              <a:solidFill>
                <a:srgbClr val="E69E4A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122458" y="3494759"/>
              <a:ext cx="1076166" cy="10761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92454" y="3772451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51476" y="2646064"/>
              <a:ext cx="7320893" cy="4461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</a:p>
            <a:p>
              <a:pPr algn="l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 u="sng">
                  <a:solidFill>
                    <a:srgbClr val="FFFFFF"/>
                  </a:solidFill>
                  <a:latin typeface="Open Sans"/>
                </a:rPr>
                <a:t>Daily Stand-ups:</a:t>
              </a: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15-minute meeting every day</a:t>
              </a: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Each team member answers:</a:t>
              </a:r>
            </a:p>
            <a:p>
              <a:pPr algn="l" marL="1554480" indent="-388620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What did I do yesterday?</a:t>
              </a:r>
            </a:p>
            <a:p>
              <a:pPr algn="l" marL="1554480" indent="-388620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What will I do today?</a:t>
              </a:r>
            </a:p>
            <a:p>
              <a:pPr algn="l" marL="1554480" indent="-388620" lvl="3">
                <a:lnSpc>
                  <a:spcPts val="3359"/>
                </a:lnSpc>
                <a:buFont typeface="Arial"/>
                <a:buChar char="￭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Any blockers?</a:t>
              </a:r>
            </a:p>
            <a:p>
              <a:pPr algn="l">
                <a:lnSpc>
                  <a:spcPts val="1680"/>
                </a:lnSpc>
              </a:pPr>
            </a:p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338607" y="7179612"/>
              <a:ext cx="1076166" cy="107616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8294827" cy="18808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4"/>
                </a:lnSpc>
              </a:pPr>
              <a:r>
                <a:rPr lang="en-US" sz="4444">
                  <a:solidFill>
                    <a:srgbClr val="FFFFFF"/>
                  </a:solidFill>
                  <a:latin typeface="Open Sans Bold"/>
                </a:rPr>
                <a:t>DAILY STAND-UPS AND SPRINT REVIEW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91625" y="7112937"/>
              <a:ext cx="5119894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sng">
                  <a:solidFill>
                    <a:srgbClr val="FFFFFF"/>
                  </a:solidFill>
                  <a:latin typeface="Open Sans"/>
                </a:rPr>
                <a:t>Sprint Review: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08602" y="7457304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414773" y="8075385"/>
              <a:ext cx="6504134" cy="3868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Held at the end of the Sprint</a:t>
              </a: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Demonstrate completed features to stakeholders</a:t>
              </a: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FFFFFF"/>
                  </a:solidFill>
                  <a:latin typeface="Open Sans"/>
                </a:rPr>
                <a:t>Gather feedback for improvements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426058" y="0"/>
            <a:ext cx="10338663" cy="1033866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60772" y="3414634"/>
            <a:ext cx="807124" cy="807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88268" y="3613378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67896" y="2872893"/>
            <a:ext cx="5490670" cy="315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FFFFFF"/>
                </a:solidFill>
                <a:latin typeface="Open Sans"/>
              </a:rPr>
              <a:t>Meeting Focus:</a:t>
            </a:r>
          </a:p>
          <a:p>
            <a:pPr algn="l">
              <a:lnSpc>
                <a:spcPts val="5040"/>
              </a:lnSpc>
            </a:pP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Reflect on the Sprint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Discuss what went well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Identify areas for improvement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grpSp>
        <p:nvGrpSpPr>
          <p:cNvPr name="Group 20" id="20"/>
          <p:cNvGrpSpPr/>
          <p:nvPr/>
        </p:nvGrpSpPr>
        <p:grpSpPr>
          <a:xfrm rot="0">
            <a:off x="2039654" y="6099155"/>
            <a:ext cx="807124" cy="8071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65869" y="5928062"/>
            <a:ext cx="3839921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sng">
                <a:solidFill>
                  <a:srgbClr val="FFFFFF"/>
                </a:solidFill>
                <a:latin typeface="Open Sans"/>
              </a:rPr>
              <a:t>Action Items: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2167151" y="629789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19282" y="6868180"/>
            <a:ext cx="4878101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Create a plan for implementing improvements in the next Sprint</a:t>
            </a:r>
          </a:p>
          <a:p>
            <a:pPr algn="l" marL="1036320" indent="-345440" lvl="2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Foster continuous learning and adaptation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84669" y="784040"/>
            <a:ext cx="6221121" cy="14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"/>
              </a:rPr>
              <a:t>SPRINT RETROSPECTIVE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A6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3912" y="0"/>
            <a:ext cx="9653138" cy="10287000"/>
            <a:chOff x="0" y="0"/>
            <a:chExt cx="1287085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681" t="0" r="18681" b="0"/>
            <a:stretch>
              <a:fillRect/>
            </a:stretch>
          </p:blipFill>
          <p:spPr>
            <a:xfrm flipH="false" flipV="false">
              <a:off x="0" y="0"/>
              <a:ext cx="1287085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29514" y="3316416"/>
            <a:ext cx="13448796" cy="3273448"/>
            <a:chOff x="0" y="0"/>
            <a:chExt cx="17931729" cy="43645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7931729" cy="3009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79"/>
                </a:lnSpc>
              </a:pPr>
              <a:r>
                <a:rPr lang="en-US" sz="14393">
                  <a:solidFill>
                    <a:srgbClr val="FFFFFF"/>
                  </a:solidFill>
                  <a:latin typeface="Open Sans Bold"/>
                </a:rPr>
                <a:t>THANK YOU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4282347"/>
              <a:ext cx="6136383" cy="0"/>
            </a:xfrm>
            <a:prstGeom prst="line">
              <a:avLst/>
            </a:prstGeom>
            <a:ln cap="flat" w="164500">
              <a:solidFill>
                <a:srgbClr val="E69E4A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DAGHQT2HbMI</dc:identifier>
  <dcterms:modified xsi:type="dcterms:W3CDTF">2011-08-01T06:04:30Z</dcterms:modified>
  <cp:revision>1</cp:revision>
  <dc:title>Black Orange Modern Logistic Presentation</dc:title>
</cp:coreProperties>
</file>